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61" r:id="rId2"/>
    <p:sldId id="267" r:id="rId3"/>
    <p:sldId id="269" r:id="rId4"/>
    <p:sldId id="268" r:id="rId5"/>
    <p:sldId id="272" r:id="rId6"/>
    <p:sldId id="270" r:id="rId7"/>
    <p:sldId id="266" r:id="rId8"/>
  </p:sldIdLst>
  <p:sldSz cx="9144000" cy="6858000" type="screen4x3"/>
  <p:notesSz cx="6858000" cy="9144000"/>
  <p:embeddedFontLst>
    <p:embeddedFont>
      <p:font typeface="Calibri" pitchFamily="34" charset="0"/>
      <p:regular r:id="rId9"/>
      <p:bold r:id="rId10"/>
      <p:italic r:id="rId11"/>
      <p:boldItalic r:id="rId12"/>
    </p:embeddedFont>
    <p:embeddedFont>
      <p:font typeface="Matilda" charset="0"/>
      <p:regular r:id="rId13"/>
    </p:embeddedFont>
    <p:embeddedFont>
      <p:font typeface="Bookman Old Style" pitchFamily="18" charset="0"/>
      <p:regular r:id="rId14"/>
      <p:bold r:id="rId15"/>
      <p:italic r:id="rId16"/>
      <p:boldItalic r:id="rId17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0000"/>
    <a:srgbClr val="660066"/>
    <a:srgbClr val="9900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660"/>
  </p:normalViewPr>
  <p:slideViewPr>
    <p:cSldViewPr>
      <p:cViewPr>
        <p:scale>
          <a:sx n="90" d="100"/>
          <a:sy n="90" d="100"/>
        </p:scale>
        <p:origin x="-816" y="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5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451CC8-7004-4E91-84E1-6DE67B76A7A4}" type="doc">
      <dgm:prSet loTypeId="urn:microsoft.com/office/officeart/2005/8/layout/default#7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0113B66-992E-4C6D-B576-6A06EDB39D27}">
      <dgm:prSet phldrT="[Текст]" custT="1"/>
      <dgm:spPr>
        <a:solidFill>
          <a:srgbClr val="0070C0"/>
        </a:solidFill>
      </dgm:spPr>
      <dgm:t>
        <a:bodyPr/>
        <a:lstStyle/>
        <a:p>
          <a:r>
            <a:rPr lang="ru-RU" sz="2400" b="1" dirty="0" smtClean="0">
              <a:solidFill>
                <a:schemeClr val="bg1"/>
              </a:solidFill>
            </a:rPr>
            <a:t>РЕЖИМ </a:t>
          </a:r>
        </a:p>
        <a:p>
          <a:r>
            <a:rPr lang="ru-RU" sz="2400" b="1" dirty="0" smtClean="0">
              <a:solidFill>
                <a:schemeClr val="bg1"/>
              </a:solidFill>
            </a:rPr>
            <a:t>ДНЯ</a:t>
          </a:r>
          <a:endParaRPr lang="ru-RU" sz="2400" b="1" dirty="0">
            <a:solidFill>
              <a:schemeClr val="bg1"/>
            </a:solidFill>
          </a:endParaRPr>
        </a:p>
      </dgm:t>
    </dgm:pt>
    <dgm:pt modelId="{929953FB-B41C-4C83-8AA2-9BC9645944F8}" type="parTrans" cxnId="{760DB317-A2E3-47EC-A91D-D5CD963165F9}">
      <dgm:prSet/>
      <dgm:spPr/>
      <dgm:t>
        <a:bodyPr/>
        <a:lstStyle/>
        <a:p>
          <a:endParaRPr lang="ru-RU" b="1">
            <a:solidFill>
              <a:schemeClr val="bg1"/>
            </a:solidFill>
          </a:endParaRPr>
        </a:p>
      </dgm:t>
    </dgm:pt>
    <dgm:pt modelId="{E5EE4956-B2F0-4B07-B208-D073B4C0791E}" type="sibTrans" cxnId="{760DB317-A2E3-47EC-A91D-D5CD963165F9}">
      <dgm:prSet/>
      <dgm:spPr/>
      <dgm:t>
        <a:bodyPr/>
        <a:lstStyle/>
        <a:p>
          <a:endParaRPr lang="ru-RU" b="1">
            <a:solidFill>
              <a:schemeClr val="bg1"/>
            </a:solidFill>
          </a:endParaRPr>
        </a:p>
      </dgm:t>
    </dgm:pt>
    <dgm:pt modelId="{B52D048E-3C30-4199-8A70-2220EB6B12B9}">
      <dgm:prSet phldrT="[Текст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 sz="2400" b="1" dirty="0" smtClean="0">
              <a:solidFill>
                <a:schemeClr val="bg1"/>
              </a:solidFill>
            </a:rPr>
            <a:t>ЛИЧНАЯ ГИГИЕНА</a:t>
          </a:r>
          <a:endParaRPr lang="ru-RU" sz="2400" b="1" dirty="0">
            <a:solidFill>
              <a:schemeClr val="bg1"/>
            </a:solidFill>
          </a:endParaRPr>
        </a:p>
      </dgm:t>
    </dgm:pt>
    <dgm:pt modelId="{7E144063-5AC9-428C-B035-5333AA894076}" type="parTrans" cxnId="{DD096BE1-0FDD-410A-BDE4-BA2C194D886E}">
      <dgm:prSet/>
      <dgm:spPr/>
      <dgm:t>
        <a:bodyPr/>
        <a:lstStyle/>
        <a:p>
          <a:endParaRPr lang="ru-RU" b="1">
            <a:solidFill>
              <a:schemeClr val="bg1"/>
            </a:solidFill>
          </a:endParaRPr>
        </a:p>
      </dgm:t>
    </dgm:pt>
    <dgm:pt modelId="{83AC4C15-D0A6-4580-914C-6A110D0A39A6}" type="sibTrans" cxnId="{DD096BE1-0FDD-410A-BDE4-BA2C194D886E}">
      <dgm:prSet/>
      <dgm:spPr/>
      <dgm:t>
        <a:bodyPr/>
        <a:lstStyle/>
        <a:p>
          <a:endParaRPr lang="ru-RU" b="1">
            <a:solidFill>
              <a:schemeClr val="bg1"/>
            </a:solidFill>
          </a:endParaRPr>
        </a:p>
      </dgm:t>
    </dgm:pt>
    <dgm:pt modelId="{B0FA3E9C-1B78-4209-B14F-C13EADF8DCA9}">
      <dgm:prSet phldrT="[Текст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 sz="2400" b="1" dirty="0" smtClean="0">
              <a:solidFill>
                <a:schemeClr val="bg1"/>
              </a:solidFill>
            </a:rPr>
            <a:t>ПРАВИЛЬНОЕ ПИТАНИЕ</a:t>
          </a:r>
          <a:endParaRPr lang="ru-RU" sz="2400" b="1" dirty="0">
            <a:solidFill>
              <a:schemeClr val="bg1"/>
            </a:solidFill>
          </a:endParaRPr>
        </a:p>
      </dgm:t>
    </dgm:pt>
    <dgm:pt modelId="{72A3FFE2-FDDF-4660-AB30-91AD8E0C328B}" type="sibTrans" cxnId="{6615B358-6ACF-4B12-94EB-875344A3D497}">
      <dgm:prSet/>
      <dgm:spPr/>
      <dgm:t>
        <a:bodyPr/>
        <a:lstStyle/>
        <a:p>
          <a:endParaRPr lang="ru-RU" b="1">
            <a:solidFill>
              <a:schemeClr val="bg1"/>
            </a:solidFill>
          </a:endParaRPr>
        </a:p>
      </dgm:t>
    </dgm:pt>
    <dgm:pt modelId="{E7B81F0A-E656-48E9-9BE1-1619C210AD8C}" type="parTrans" cxnId="{6615B358-6ACF-4B12-94EB-875344A3D497}">
      <dgm:prSet/>
      <dgm:spPr/>
      <dgm:t>
        <a:bodyPr/>
        <a:lstStyle/>
        <a:p>
          <a:endParaRPr lang="ru-RU" b="1">
            <a:solidFill>
              <a:schemeClr val="bg1"/>
            </a:solidFill>
          </a:endParaRPr>
        </a:p>
      </dgm:t>
    </dgm:pt>
    <dgm:pt modelId="{0CDC28A6-7640-4BCB-8313-D0010F814765}">
      <dgm:prSet phldrT="[Текст]"/>
      <dgm:spPr>
        <a:solidFill>
          <a:srgbClr val="0070C0"/>
        </a:solidFill>
      </dgm:spPr>
      <dgm:t>
        <a:bodyPr/>
        <a:lstStyle/>
        <a:p>
          <a:r>
            <a:rPr lang="ru-RU" b="1" dirty="0" smtClean="0">
              <a:solidFill>
                <a:schemeClr val="bg1"/>
              </a:solidFill>
            </a:rPr>
            <a:t>врач</a:t>
          </a:r>
          <a:endParaRPr lang="ru-RU" b="1" dirty="0">
            <a:solidFill>
              <a:schemeClr val="bg1"/>
            </a:solidFill>
          </a:endParaRPr>
        </a:p>
      </dgm:t>
    </dgm:pt>
    <dgm:pt modelId="{9C73E6B9-3480-4BEC-B824-0E162E0D0EDE}" type="sibTrans" cxnId="{A3D5E702-00DD-4C8A-9E43-EAD8601C577B}">
      <dgm:prSet/>
      <dgm:spPr/>
      <dgm:t>
        <a:bodyPr/>
        <a:lstStyle/>
        <a:p>
          <a:endParaRPr lang="ru-RU" b="1">
            <a:solidFill>
              <a:schemeClr val="bg1"/>
            </a:solidFill>
          </a:endParaRPr>
        </a:p>
      </dgm:t>
    </dgm:pt>
    <dgm:pt modelId="{1BDB5906-FE60-4E3E-9320-FBFB425CD69F}" type="parTrans" cxnId="{A3D5E702-00DD-4C8A-9E43-EAD8601C577B}">
      <dgm:prSet/>
      <dgm:spPr/>
      <dgm:t>
        <a:bodyPr/>
        <a:lstStyle/>
        <a:p>
          <a:endParaRPr lang="ru-RU" b="1">
            <a:solidFill>
              <a:schemeClr val="bg1"/>
            </a:solidFill>
          </a:endParaRPr>
        </a:p>
      </dgm:t>
    </dgm:pt>
    <dgm:pt modelId="{D7F3BE6F-9077-47FC-B11A-9D4BCD03A809}">
      <dgm:prSet phldrT="[Текст]" custT="1"/>
      <dgm:spPr>
        <a:solidFill>
          <a:srgbClr val="0070C0"/>
        </a:solidFill>
      </dgm:spPr>
      <dgm:t>
        <a:bodyPr/>
        <a:lstStyle/>
        <a:p>
          <a:r>
            <a:rPr lang="ru-RU" sz="2400" b="1" dirty="0" smtClean="0">
              <a:solidFill>
                <a:schemeClr val="bg1"/>
              </a:solidFill>
            </a:rPr>
            <a:t>ЗАКАЛИВАНИЕ  </a:t>
          </a:r>
          <a:r>
            <a:rPr lang="ru-RU" sz="3200" b="1" dirty="0" smtClean="0">
              <a:solidFill>
                <a:schemeClr val="bg1"/>
              </a:solidFill>
            </a:rPr>
            <a:t>спорт</a:t>
          </a:r>
          <a:endParaRPr lang="ru-RU" sz="3200" b="1" dirty="0">
            <a:solidFill>
              <a:schemeClr val="bg1"/>
            </a:solidFill>
          </a:endParaRPr>
        </a:p>
      </dgm:t>
    </dgm:pt>
    <dgm:pt modelId="{097CE187-A099-4BFE-921E-8F0C5D837268}" type="sibTrans" cxnId="{6CC5E6D9-8892-436D-B2FA-DAC7E7A81326}">
      <dgm:prSet/>
      <dgm:spPr/>
      <dgm:t>
        <a:bodyPr/>
        <a:lstStyle/>
        <a:p>
          <a:endParaRPr lang="ru-RU" b="1">
            <a:solidFill>
              <a:schemeClr val="bg1"/>
            </a:solidFill>
          </a:endParaRPr>
        </a:p>
      </dgm:t>
    </dgm:pt>
    <dgm:pt modelId="{5840BD64-AD88-4273-AC55-FFACF171EC9D}" type="parTrans" cxnId="{6CC5E6D9-8892-436D-B2FA-DAC7E7A81326}">
      <dgm:prSet/>
      <dgm:spPr/>
      <dgm:t>
        <a:bodyPr/>
        <a:lstStyle/>
        <a:p>
          <a:endParaRPr lang="ru-RU" b="1">
            <a:solidFill>
              <a:schemeClr val="bg1"/>
            </a:solidFill>
          </a:endParaRPr>
        </a:p>
      </dgm:t>
    </dgm:pt>
    <dgm:pt modelId="{4784E3B0-9224-49B4-A5DF-B7A606F46423}" type="pres">
      <dgm:prSet presAssocID="{52451CC8-7004-4E91-84E1-6DE67B76A7A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B417E49-2998-4F97-86BD-8B2DDED01AEF}" type="pres">
      <dgm:prSet presAssocID="{00113B66-992E-4C6D-B576-6A06EDB39D2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42A392-E315-4DE2-B271-0AB848CCB527}" type="pres">
      <dgm:prSet presAssocID="{E5EE4956-B2F0-4B07-B208-D073B4C0791E}" presName="sibTrans" presStyleCnt="0"/>
      <dgm:spPr/>
      <dgm:t>
        <a:bodyPr/>
        <a:lstStyle/>
        <a:p>
          <a:endParaRPr lang="ru-RU"/>
        </a:p>
      </dgm:t>
    </dgm:pt>
    <dgm:pt modelId="{24175628-10A5-4ECE-AEA0-3670384C3AC3}" type="pres">
      <dgm:prSet presAssocID="{B52D048E-3C30-4199-8A70-2220EB6B12B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CBBD8F-070B-4EDE-B18F-549C6CF39CF4}" type="pres">
      <dgm:prSet presAssocID="{83AC4C15-D0A6-4580-914C-6A110D0A39A6}" presName="sibTrans" presStyleCnt="0"/>
      <dgm:spPr/>
      <dgm:t>
        <a:bodyPr/>
        <a:lstStyle/>
        <a:p>
          <a:endParaRPr lang="ru-RU"/>
        </a:p>
      </dgm:t>
    </dgm:pt>
    <dgm:pt modelId="{9A9DA5C6-11D9-4CA3-BFDC-119F04C2833F}" type="pres">
      <dgm:prSet presAssocID="{B0FA3E9C-1B78-4209-B14F-C13EADF8DCA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1559F5-B0CE-4C82-B614-F870C294EF27}" type="pres">
      <dgm:prSet presAssocID="{72A3FFE2-FDDF-4660-AB30-91AD8E0C328B}" presName="sibTrans" presStyleCnt="0"/>
      <dgm:spPr/>
      <dgm:t>
        <a:bodyPr/>
        <a:lstStyle/>
        <a:p>
          <a:endParaRPr lang="ru-RU"/>
        </a:p>
      </dgm:t>
    </dgm:pt>
    <dgm:pt modelId="{52D23FEA-E7C6-4DA9-98A8-E726D5D7EC80}" type="pres">
      <dgm:prSet presAssocID="{D7F3BE6F-9077-47FC-B11A-9D4BCD03A809}" presName="node" presStyleLbl="node1" presStyleIdx="3" presStyleCnt="5" custScaleX="103002" custLinFactNeighborX="-16551" custLinFactNeighborY="-7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AC3284-F7EB-4833-861D-75D961D3D032}" type="pres">
      <dgm:prSet presAssocID="{097CE187-A099-4BFE-921E-8F0C5D837268}" presName="sibTrans" presStyleCnt="0"/>
      <dgm:spPr/>
      <dgm:t>
        <a:bodyPr/>
        <a:lstStyle/>
        <a:p>
          <a:endParaRPr lang="ru-RU"/>
        </a:p>
      </dgm:t>
    </dgm:pt>
    <dgm:pt modelId="{C9EC2D50-0560-4D6C-B9D6-C5FC727EE392}" type="pres">
      <dgm:prSet presAssocID="{0CDC28A6-7640-4BCB-8313-D0010F814765}" presName="node" presStyleLbl="node1" presStyleIdx="4" presStyleCnt="5" custLinFactNeighborX="12788" custLinFactNeighborY="-7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8A59E61-81C9-4DFA-A3B6-05226D797785}" type="presOf" srcId="{00113B66-992E-4C6D-B576-6A06EDB39D27}" destId="{2B417E49-2998-4F97-86BD-8B2DDED01AEF}" srcOrd="0" destOrd="0" presId="urn:microsoft.com/office/officeart/2005/8/layout/default#7"/>
    <dgm:cxn modelId="{6615B358-6ACF-4B12-94EB-875344A3D497}" srcId="{52451CC8-7004-4E91-84E1-6DE67B76A7A4}" destId="{B0FA3E9C-1B78-4209-B14F-C13EADF8DCA9}" srcOrd="2" destOrd="0" parTransId="{E7B81F0A-E656-48E9-9BE1-1619C210AD8C}" sibTransId="{72A3FFE2-FDDF-4660-AB30-91AD8E0C328B}"/>
    <dgm:cxn modelId="{A17F9393-D641-423B-A654-DD8245F395FE}" type="presOf" srcId="{B0FA3E9C-1B78-4209-B14F-C13EADF8DCA9}" destId="{9A9DA5C6-11D9-4CA3-BFDC-119F04C2833F}" srcOrd="0" destOrd="0" presId="urn:microsoft.com/office/officeart/2005/8/layout/default#7"/>
    <dgm:cxn modelId="{6CC5E6D9-8892-436D-B2FA-DAC7E7A81326}" srcId="{52451CC8-7004-4E91-84E1-6DE67B76A7A4}" destId="{D7F3BE6F-9077-47FC-B11A-9D4BCD03A809}" srcOrd="3" destOrd="0" parTransId="{5840BD64-AD88-4273-AC55-FFACF171EC9D}" sibTransId="{097CE187-A099-4BFE-921E-8F0C5D837268}"/>
    <dgm:cxn modelId="{C94BD494-E1A8-4F93-8E3F-C699E0477CB3}" type="presOf" srcId="{52451CC8-7004-4E91-84E1-6DE67B76A7A4}" destId="{4784E3B0-9224-49B4-A5DF-B7A606F46423}" srcOrd="0" destOrd="0" presId="urn:microsoft.com/office/officeart/2005/8/layout/default#7"/>
    <dgm:cxn modelId="{66F5ACD9-20F6-46F0-9B98-3D54A29DC96E}" type="presOf" srcId="{0CDC28A6-7640-4BCB-8313-D0010F814765}" destId="{C9EC2D50-0560-4D6C-B9D6-C5FC727EE392}" srcOrd="0" destOrd="0" presId="urn:microsoft.com/office/officeart/2005/8/layout/default#7"/>
    <dgm:cxn modelId="{DD096BE1-0FDD-410A-BDE4-BA2C194D886E}" srcId="{52451CC8-7004-4E91-84E1-6DE67B76A7A4}" destId="{B52D048E-3C30-4199-8A70-2220EB6B12B9}" srcOrd="1" destOrd="0" parTransId="{7E144063-5AC9-428C-B035-5333AA894076}" sibTransId="{83AC4C15-D0A6-4580-914C-6A110D0A39A6}"/>
    <dgm:cxn modelId="{59786406-C843-41F9-9D17-58D06B1E5B16}" type="presOf" srcId="{D7F3BE6F-9077-47FC-B11A-9D4BCD03A809}" destId="{52D23FEA-E7C6-4DA9-98A8-E726D5D7EC80}" srcOrd="0" destOrd="0" presId="urn:microsoft.com/office/officeart/2005/8/layout/default#7"/>
    <dgm:cxn modelId="{4208C2CC-957F-4073-979D-F3E6459AB194}" type="presOf" srcId="{B52D048E-3C30-4199-8A70-2220EB6B12B9}" destId="{24175628-10A5-4ECE-AEA0-3670384C3AC3}" srcOrd="0" destOrd="0" presId="urn:microsoft.com/office/officeart/2005/8/layout/default#7"/>
    <dgm:cxn modelId="{A3D5E702-00DD-4C8A-9E43-EAD8601C577B}" srcId="{52451CC8-7004-4E91-84E1-6DE67B76A7A4}" destId="{0CDC28A6-7640-4BCB-8313-D0010F814765}" srcOrd="4" destOrd="0" parTransId="{1BDB5906-FE60-4E3E-9320-FBFB425CD69F}" sibTransId="{9C73E6B9-3480-4BEC-B824-0E162E0D0EDE}"/>
    <dgm:cxn modelId="{760DB317-A2E3-47EC-A91D-D5CD963165F9}" srcId="{52451CC8-7004-4E91-84E1-6DE67B76A7A4}" destId="{00113B66-992E-4C6D-B576-6A06EDB39D27}" srcOrd="0" destOrd="0" parTransId="{929953FB-B41C-4C83-8AA2-9BC9645944F8}" sibTransId="{E5EE4956-B2F0-4B07-B208-D073B4C0791E}"/>
    <dgm:cxn modelId="{9C626718-65EA-4976-9A63-5523243E4A85}" type="presParOf" srcId="{4784E3B0-9224-49B4-A5DF-B7A606F46423}" destId="{2B417E49-2998-4F97-86BD-8B2DDED01AEF}" srcOrd="0" destOrd="0" presId="urn:microsoft.com/office/officeart/2005/8/layout/default#7"/>
    <dgm:cxn modelId="{738D034A-436E-47E1-BBAC-3B462AAFB87C}" type="presParOf" srcId="{4784E3B0-9224-49B4-A5DF-B7A606F46423}" destId="{5842A392-E315-4DE2-B271-0AB848CCB527}" srcOrd="1" destOrd="0" presId="urn:microsoft.com/office/officeart/2005/8/layout/default#7"/>
    <dgm:cxn modelId="{461BCCF4-A462-4CFA-BE07-A78451FA9E76}" type="presParOf" srcId="{4784E3B0-9224-49B4-A5DF-B7A606F46423}" destId="{24175628-10A5-4ECE-AEA0-3670384C3AC3}" srcOrd="2" destOrd="0" presId="urn:microsoft.com/office/officeart/2005/8/layout/default#7"/>
    <dgm:cxn modelId="{FD036008-21A2-4C1E-8232-8470150CAFFC}" type="presParOf" srcId="{4784E3B0-9224-49B4-A5DF-B7A606F46423}" destId="{ADCBBD8F-070B-4EDE-B18F-549C6CF39CF4}" srcOrd="3" destOrd="0" presId="urn:microsoft.com/office/officeart/2005/8/layout/default#7"/>
    <dgm:cxn modelId="{F741DA5E-2469-47EA-AE9B-182665C9B474}" type="presParOf" srcId="{4784E3B0-9224-49B4-A5DF-B7A606F46423}" destId="{9A9DA5C6-11D9-4CA3-BFDC-119F04C2833F}" srcOrd="4" destOrd="0" presId="urn:microsoft.com/office/officeart/2005/8/layout/default#7"/>
    <dgm:cxn modelId="{AFA436AD-3CA0-4673-915C-6805F1277EA2}" type="presParOf" srcId="{4784E3B0-9224-49B4-A5DF-B7A606F46423}" destId="{2D1559F5-B0CE-4C82-B614-F870C294EF27}" srcOrd="5" destOrd="0" presId="urn:microsoft.com/office/officeart/2005/8/layout/default#7"/>
    <dgm:cxn modelId="{42D140B1-5B96-478E-BAB9-4FCBA8BA1C1E}" type="presParOf" srcId="{4784E3B0-9224-49B4-A5DF-B7A606F46423}" destId="{52D23FEA-E7C6-4DA9-98A8-E726D5D7EC80}" srcOrd="6" destOrd="0" presId="urn:microsoft.com/office/officeart/2005/8/layout/default#7"/>
    <dgm:cxn modelId="{623D9A64-C4F5-4E39-A5A5-045AAB5A2107}" type="presParOf" srcId="{4784E3B0-9224-49B4-A5DF-B7A606F46423}" destId="{CDAC3284-F7EB-4833-861D-75D961D3D032}" srcOrd="7" destOrd="0" presId="urn:microsoft.com/office/officeart/2005/8/layout/default#7"/>
    <dgm:cxn modelId="{B8FE9176-C872-4311-940B-DFEC15B4C4C4}" type="presParOf" srcId="{4784E3B0-9224-49B4-A5DF-B7A606F46423}" destId="{C9EC2D50-0560-4D6C-B9D6-C5FC727EE392}" srcOrd="8" destOrd="0" presId="urn:microsoft.com/office/officeart/2005/8/layout/default#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B417E49-2998-4F97-86BD-8B2DDED01AEF}">
      <dsp:nvSpPr>
        <dsp:cNvPr id="0" name=""/>
        <dsp:cNvSpPr/>
      </dsp:nvSpPr>
      <dsp:spPr>
        <a:xfrm>
          <a:off x="0" y="419671"/>
          <a:ext cx="2519582" cy="1511749"/>
        </a:xfrm>
        <a:prstGeom prst="rect">
          <a:avLst/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/>
              </a:solidFill>
            </a:rPr>
            <a:t>РЕЖИМ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/>
              </a:solidFill>
            </a:rPr>
            <a:t>ДНЯ</a:t>
          </a:r>
          <a:endParaRPr lang="ru-RU" sz="2400" b="1" kern="1200" dirty="0">
            <a:solidFill>
              <a:schemeClr val="bg1"/>
            </a:solidFill>
          </a:endParaRPr>
        </a:p>
      </dsp:txBody>
      <dsp:txXfrm>
        <a:off x="0" y="419671"/>
        <a:ext cx="2519582" cy="1511749"/>
      </dsp:txXfrm>
    </dsp:sp>
    <dsp:sp modelId="{24175628-10A5-4ECE-AEA0-3670384C3AC3}">
      <dsp:nvSpPr>
        <dsp:cNvPr id="0" name=""/>
        <dsp:cNvSpPr/>
      </dsp:nvSpPr>
      <dsp:spPr>
        <a:xfrm>
          <a:off x="2771540" y="419671"/>
          <a:ext cx="2519582" cy="1511749"/>
        </a:xfrm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/>
              </a:solidFill>
            </a:rPr>
            <a:t>ЛИЧНАЯ ГИГИЕНА</a:t>
          </a:r>
          <a:endParaRPr lang="ru-RU" sz="2400" b="1" kern="1200" dirty="0">
            <a:solidFill>
              <a:schemeClr val="bg1"/>
            </a:solidFill>
          </a:endParaRPr>
        </a:p>
      </dsp:txBody>
      <dsp:txXfrm>
        <a:off x="2771540" y="419671"/>
        <a:ext cx="2519582" cy="1511749"/>
      </dsp:txXfrm>
    </dsp:sp>
    <dsp:sp modelId="{9A9DA5C6-11D9-4CA3-BFDC-119F04C2833F}">
      <dsp:nvSpPr>
        <dsp:cNvPr id="0" name=""/>
        <dsp:cNvSpPr/>
      </dsp:nvSpPr>
      <dsp:spPr>
        <a:xfrm>
          <a:off x="5543081" y="419671"/>
          <a:ext cx="2519582" cy="1511749"/>
        </a:xfrm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/>
              </a:solidFill>
            </a:rPr>
            <a:t>ПРАВИЛЬНОЕ ПИТАНИЕ</a:t>
          </a:r>
          <a:endParaRPr lang="ru-RU" sz="2400" b="1" kern="1200" dirty="0">
            <a:solidFill>
              <a:schemeClr val="bg1"/>
            </a:solidFill>
          </a:endParaRPr>
        </a:p>
      </dsp:txBody>
      <dsp:txXfrm>
        <a:off x="5543081" y="419671"/>
        <a:ext cx="2519582" cy="1511749"/>
      </dsp:txXfrm>
    </dsp:sp>
    <dsp:sp modelId="{52D23FEA-E7C6-4DA9-98A8-E726D5D7EC80}">
      <dsp:nvSpPr>
        <dsp:cNvPr id="0" name=""/>
        <dsp:cNvSpPr/>
      </dsp:nvSpPr>
      <dsp:spPr>
        <a:xfrm>
          <a:off x="930935" y="2172010"/>
          <a:ext cx="2595220" cy="1511749"/>
        </a:xfrm>
        <a:prstGeom prst="rect">
          <a:avLst/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/>
              </a:solidFill>
            </a:rPr>
            <a:t>ЗАКАЛИВАНИЕ  </a:t>
          </a:r>
          <a:r>
            <a:rPr lang="ru-RU" sz="3200" b="1" kern="1200" dirty="0" smtClean="0">
              <a:solidFill>
                <a:schemeClr val="bg1"/>
              </a:solidFill>
            </a:rPr>
            <a:t>спорт</a:t>
          </a:r>
          <a:endParaRPr lang="ru-RU" sz="3200" b="1" kern="1200" dirty="0">
            <a:solidFill>
              <a:schemeClr val="bg1"/>
            </a:solidFill>
          </a:endParaRPr>
        </a:p>
      </dsp:txBody>
      <dsp:txXfrm>
        <a:off x="930935" y="2172010"/>
        <a:ext cx="2595220" cy="1511749"/>
      </dsp:txXfrm>
    </dsp:sp>
    <dsp:sp modelId="{C9EC2D50-0560-4D6C-B9D6-C5FC727EE392}">
      <dsp:nvSpPr>
        <dsp:cNvPr id="0" name=""/>
        <dsp:cNvSpPr/>
      </dsp:nvSpPr>
      <dsp:spPr>
        <a:xfrm>
          <a:off x="4517334" y="2172010"/>
          <a:ext cx="2519582" cy="1511749"/>
        </a:xfrm>
        <a:prstGeom prst="rect">
          <a:avLst/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b="1" kern="1200" dirty="0" smtClean="0">
              <a:solidFill>
                <a:schemeClr val="bg1"/>
              </a:solidFill>
            </a:rPr>
            <a:t>врач</a:t>
          </a:r>
          <a:endParaRPr lang="ru-RU" sz="6500" b="1" kern="1200" dirty="0">
            <a:solidFill>
              <a:schemeClr val="bg1"/>
            </a:solidFill>
          </a:endParaRPr>
        </a:p>
      </dsp:txBody>
      <dsp:txXfrm>
        <a:off x="4517334" y="2172010"/>
        <a:ext cx="2519582" cy="15117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7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C4FF4-6EE1-4A76-9B8F-B2F594D6C87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14.12.2018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7A747-1B53-4B3F-B8D2-D8AB0E12814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4BD201-5F9C-4593-BEFD-74C971F0B55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14.12.2018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22E6F0-797A-404D-B2F0-96032D2C16E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7A3035-02C7-4538-A480-C6887B19F5A6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14.12.2018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18664C-3B03-4311-A452-8E87A1DF2E36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52DDE1-E9F2-4B50-AB95-1A36B28481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14.12.2018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87BA6C-DE82-4922-A007-5CB817EE4E20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011FA9-72D4-4D0D-AA04-5200C8F96D1C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14.12.2018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CBFCBB-F7D8-4AD9-B5F9-93687358CA6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AA105-3B9A-485F-A7BD-B3B1C1BFF99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14.12.2018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217202-91A5-4841-8837-12B3422A9C1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3E727-7E97-4B76-A273-97C117DFD6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14.12.2018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F140D1-42AB-456C-B3EB-2E58162D29C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FDA9A-A9AF-4522-BA4E-959710ABA8F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14.12.2018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4C3DF-49FF-4AA4-A1AB-8615103FAECA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C31E6-6AC6-4E62-806B-D0CB1E8C626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14.12.2018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B0E188-B191-46AC-99B7-5113417AE6A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E59BE0-226E-4980-AAF5-F1A9DF7C7AE8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14.12.2018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D8319C-EFFD-43A6-A723-9E31BBA50F6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94FB44-2B3A-4EA5-B708-4FEB9F41BBF1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14.12.2018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51498-F984-481A-8E8C-4DDFA9BC918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/>
          <p:cNvGrpSpPr/>
          <p:nvPr/>
        </p:nvGrpSpPr>
        <p:grpSpPr>
          <a:xfrm>
            <a:off x="1691680" y="764704"/>
            <a:ext cx="6768752" cy="4508449"/>
            <a:chOff x="1115616" y="2955212"/>
            <a:chExt cx="7404326" cy="375224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115616" y="2955212"/>
              <a:ext cx="7404326" cy="92215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b="1" dirty="0" smtClean="0"/>
                <a:t> </a:t>
              </a:r>
              <a:endParaRPr lang="ru-RU" sz="2400" dirty="0" smtClean="0">
                <a:solidFill>
                  <a:srgbClr val="0070C0"/>
                </a:solidFill>
              </a:endParaRPr>
            </a:p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 Внеурочное мероприятие в 3 классе</a:t>
              </a:r>
            </a:p>
            <a:p>
              <a:pPr algn="ctr"/>
              <a:r>
                <a:rPr lang="ru-RU" sz="2400" b="1" dirty="0" smtClean="0">
                  <a:solidFill>
                    <a:srgbClr val="0070C0"/>
                  </a:solidFill>
                </a:rPr>
                <a:t> по теме : </a:t>
              </a:r>
              <a:endParaRPr lang="ru-RU" sz="2400" dirty="0">
                <a:solidFill>
                  <a:srgbClr val="0070C0"/>
                </a:solidFill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115616" y="6400069"/>
              <a:ext cx="7165477" cy="3073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tilda" pitchFamily="2" charset="0"/>
                <a:cs typeface="Arial" charset="0"/>
              </a:endParaRPr>
            </a:p>
          </p:txBody>
        </p:sp>
      </p:grpSp>
      <p:pic>
        <p:nvPicPr>
          <p:cNvPr id="8" name="Picture 4" descr="земной шар на ладон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060848"/>
            <a:ext cx="5400600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2555776" y="2090172"/>
            <a:ext cx="49685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4400" b="1" dirty="0" smtClean="0">
                <a:solidFill>
                  <a:srgbClr val="FF3300"/>
                </a:solidFill>
                <a:latin typeface="Bookman Old Style" pitchFamily="18" charset="0"/>
                <a:cs typeface="Times New Roman" pitchFamily="18" charset="0"/>
              </a:rPr>
              <a:t>  Путешествие на планету </a:t>
            </a:r>
          </a:p>
          <a:p>
            <a:pPr algn="ctr"/>
            <a:r>
              <a:rPr lang="ru-RU" altLang="ru-RU" sz="4400" b="1" dirty="0" smtClean="0">
                <a:solidFill>
                  <a:srgbClr val="FF3300"/>
                </a:solidFill>
                <a:latin typeface="Bookman Old Style" pitchFamily="18" charset="0"/>
                <a:cs typeface="Times New Roman" pitchFamily="18" charset="0"/>
              </a:rPr>
              <a:t>Здоровья</a:t>
            </a:r>
            <a:r>
              <a:rPr lang="ru-RU" altLang="ru-RU" b="1" dirty="0" smtClean="0">
                <a:solidFill>
                  <a:srgbClr val="FF3300"/>
                </a:solidFill>
                <a:latin typeface="Bookman Old Style" pitchFamily="18" charset="0"/>
              </a:rPr>
              <a:t/>
            </a:r>
            <a:br>
              <a:rPr lang="ru-RU" altLang="ru-RU" b="1" dirty="0" smtClean="0">
                <a:solidFill>
                  <a:srgbClr val="FF3300"/>
                </a:solidFill>
                <a:latin typeface="Bookman Old Style" pitchFamily="18" charset="0"/>
              </a:rPr>
            </a:br>
            <a:endParaRPr lang="ru-RU" altLang="ru-RU" b="1" dirty="0" smtClean="0">
              <a:solidFill>
                <a:srgbClr val="FF3300"/>
              </a:solidFill>
              <a:latin typeface="Bookman Old Style" pitchFamily="18" charset="0"/>
            </a:endParaRPr>
          </a:p>
          <a:p>
            <a:pPr algn="ctr"/>
            <a:endParaRPr lang="ru-RU" altLang="ru-RU" b="1" dirty="0" smtClean="0">
              <a:solidFill>
                <a:srgbClr val="FF330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8798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Педагогическая цель: 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600200"/>
            <a:ext cx="7499176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Подвести учащихся к мысли, что самое главное в жизни - это здоровье, что именно они ответственные за состояние своего организма. Сформировать представление о здоровье как одной из главных   ценностей человеческой жизни.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/>
          <a:lstStyle/>
          <a:p>
            <a:endParaRPr lang="ru-RU" sz="2800" dirty="0" smtClean="0">
              <a:solidFill>
                <a:srgbClr val="0070C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75656" y="980728"/>
          <a:ext cx="7128792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6624736"/>
              </a:tblGrid>
              <a:tr h="1262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Задачи</a:t>
                      </a:r>
                      <a:endParaRPr lang="ru-RU" sz="1800" b="1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Формировать правильное  представление о здоровье.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Ознакомить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 основными составляющими здорового образа жизни: зарядкой, личной гигиеной, режимом дня, правильным питанием, отказом от вредных привычек, занятием физкультурой и спортом.</a:t>
                      </a:r>
                      <a:endParaRPr lang="ru-RU" sz="24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Развивать самостоятельность, познавательные интересы, творческие возможности, ответственность за сохранение своего здоровья.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Способствовать воспитанию ценностного отношения к собственному здоровью.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Воспитывать стремление к здоровому образу жизни.</a:t>
                      </a:r>
                      <a:endParaRPr lang="ru-RU" sz="2000" b="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152" marR="73152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778098"/>
          </a:xfrm>
        </p:spPr>
        <p:txBody>
          <a:bodyPr/>
          <a:lstStyle/>
          <a:p>
            <a:r>
              <a:rPr lang="ru-RU" sz="2000" dirty="0" smtClean="0">
                <a:solidFill>
                  <a:srgbClr val="0070C0"/>
                </a:solidFill>
              </a:rPr>
              <a:t/>
            </a:r>
            <a:br>
              <a:rPr lang="ru-RU" sz="2000" dirty="0" smtClean="0">
                <a:solidFill>
                  <a:srgbClr val="0070C0"/>
                </a:solidFill>
              </a:rPr>
            </a:br>
            <a:r>
              <a:rPr lang="ru-RU" sz="2000" dirty="0" smtClean="0">
                <a:solidFill>
                  <a:srgbClr val="0070C0"/>
                </a:solidFill>
              </a:rPr>
              <a:t>Планируемые результаты</a:t>
            </a:r>
            <a:endParaRPr lang="ru-RU" sz="2000" dirty="0">
              <a:solidFill>
                <a:srgbClr val="0070C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331640" y="1340767"/>
          <a:ext cx="7128792" cy="4511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4968552"/>
              </a:tblGrid>
              <a:tr h="69714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Предметные результаты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ознакомить с правилами  сохранения и укрепления здоровья; научить детей бережно относиться к своему здоровью, привить навыки здорового образа жизни. </a:t>
                      </a:r>
                      <a:endParaRPr lang="ru-RU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539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Метапредметные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результаты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66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dirty="0" smtClean="0">
                          <a:latin typeface="Times New Roman"/>
                          <a:ea typeface="Calibri"/>
                          <a:cs typeface="Times New Roman"/>
                        </a:rPr>
                        <a:t>ЛИЧНОСТНЫЕ</a:t>
                      </a:r>
                      <a:endParaRPr lang="ru-RU" sz="14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формировать учебно-познавательный  интерес,  способность к самооценке,</a:t>
                      </a: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воспитывать стремление заботиться о своем здоровье.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6679"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latin typeface="Times New Roman"/>
                          <a:ea typeface="Calibri"/>
                          <a:cs typeface="Times New Roman"/>
                        </a:rPr>
                        <a:t>РЕГУЛЯТИВНЫЕ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преобразование  практической задачи в познавательную, самостоятельное адекватное оценивание  правильности выполнения действия.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32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dirty="0" smtClean="0">
                          <a:latin typeface="Times New Roman"/>
                          <a:ea typeface="Calibri"/>
                          <a:cs typeface="Times New Roman"/>
                        </a:rPr>
                        <a:t>ПОЗНАВАТЕЛЬНЫЕ</a:t>
                      </a:r>
                      <a:endParaRPr lang="ru-RU" sz="14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развивать способность анализировать полученную информацию, выделять существенные  и несущественные признаки, проводить группировку, делать правильные выводы.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53739">
                <a:tc>
                  <a:txBody>
                    <a:bodyPr/>
                    <a:lstStyle/>
                    <a:p>
                      <a:r>
                        <a:rPr lang="ru-RU" sz="14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КОММУНИКАТИВНЫЕ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отрабатывать умение строить речевые высказывания в устной форме, формулировать   собственное мнение,  уметь договариваться и приходить к общему решению в совместной деятельности. 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15616" y="908719"/>
          <a:ext cx="7571184" cy="5265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5592"/>
                <a:gridCol w="3785592"/>
              </a:tblGrid>
              <a:tr h="1584177"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Формы работы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Диалог, беседа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Индивидуальная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Работа в парах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Групповая</a:t>
                      </a:r>
                    </a:p>
                    <a:p>
                      <a:r>
                        <a:rPr lang="ru-RU" sz="18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Внутриклассная</a:t>
                      </a:r>
                      <a:r>
                        <a:rPr lang="ru-RU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дифференциация</a:t>
                      </a:r>
                    </a:p>
                  </a:txBody>
                  <a:tcPr/>
                </a:tc>
              </a:tr>
              <a:tr h="16567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Методы обучения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словесный (беседа, диалог);</a:t>
                      </a:r>
                    </a:p>
                    <a:p>
                      <a:r>
                        <a:rPr lang="ru-RU" dirty="0" smtClean="0"/>
                        <a:t>наглядный (наблюдение, </a:t>
                      </a:r>
                      <a:r>
                        <a:rPr lang="ru-RU" dirty="0" smtClean="0"/>
                        <a:t> видео и аудиоматериал, презентация); </a:t>
                      </a:r>
                      <a:endParaRPr lang="ru-RU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частично-поисковый, проблемный,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творческий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, практический,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иллюстративный. </a:t>
                      </a:r>
                      <a:endParaRPr lang="ru-RU" dirty="0"/>
                    </a:p>
                  </a:txBody>
                  <a:tcPr/>
                </a:tc>
              </a:tr>
              <a:tr h="1943953">
                <a:tc>
                  <a:txBody>
                    <a:bodyPr/>
                    <a:lstStyle/>
                    <a:p>
                      <a:r>
                        <a:rPr lang="ru-RU" dirty="0" smtClean="0"/>
                        <a:t>Технологии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проблемное обучение, икт,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здоровьесберегающее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 личностно -ориентированная, технология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деятельностного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метода, игровые технологии.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Структура  урока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07704" y="1600200"/>
            <a:ext cx="6624736" cy="4525963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I.	Организационный момент .</a:t>
            </a:r>
          </a:p>
          <a:p>
            <a:pPr>
              <a:buNone/>
            </a:pPr>
            <a:r>
              <a:rPr lang="ru-RU" sz="2400" dirty="0" smtClean="0"/>
              <a:t>II.	Актуализация знаний. </a:t>
            </a:r>
          </a:p>
          <a:p>
            <a:pPr>
              <a:buNone/>
            </a:pPr>
            <a:r>
              <a:rPr lang="ru-RU" sz="2400" dirty="0" smtClean="0"/>
              <a:t>III.	Работа по теме урока :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Постановка </a:t>
            </a:r>
            <a:r>
              <a:rPr lang="ru-RU" sz="2400" dirty="0" smtClean="0"/>
              <a:t>проблемы. 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Разрешение </a:t>
            </a:r>
            <a:r>
              <a:rPr lang="ru-RU" sz="2400" dirty="0" smtClean="0"/>
              <a:t>проблемы. 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Систематизация </a:t>
            </a:r>
            <a:r>
              <a:rPr lang="ru-RU" sz="2400" dirty="0" smtClean="0"/>
              <a:t>имеющихся знаний.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Работа </a:t>
            </a:r>
            <a:r>
              <a:rPr lang="ru-RU" sz="2400" dirty="0" smtClean="0"/>
              <a:t>в группах. </a:t>
            </a:r>
          </a:p>
          <a:p>
            <a:pPr>
              <a:buNone/>
            </a:pPr>
            <a:r>
              <a:rPr lang="ru-RU" sz="2400" dirty="0" smtClean="0"/>
              <a:t>Анализ </a:t>
            </a:r>
            <a:r>
              <a:rPr lang="ru-RU" sz="2400" dirty="0" smtClean="0"/>
              <a:t>выполненных действий. 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en-US" sz="2400" dirty="0" smtClean="0"/>
              <a:t>IV</a:t>
            </a:r>
            <a:r>
              <a:rPr lang="ru-RU" sz="2400" dirty="0" smtClean="0"/>
              <a:t>. Подведение итогов. Рефлексия.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Заголовок 1"/>
          <p:cNvSpPr>
            <a:spLocks noGrp="1"/>
          </p:cNvSpPr>
          <p:nvPr>
            <p:ph type="title"/>
          </p:nvPr>
        </p:nvSpPr>
        <p:spPr>
          <a:xfrm>
            <a:off x="971550" y="404813"/>
            <a:ext cx="7772400" cy="1143000"/>
          </a:xfrm>
        </p:spPr>
        <p:txBody>
          <a:bodyPr/>
          <a:lstStyle/>
          <a:p>
            <a:r>
              <a:rPr lang="ru-RU" altLang="ru-RU" b="1" i="0" smtClean="0">
                <a:solidFill>
                  <a:srgbClr val="C00000"/>
                </a:solidFill>
              </a:rPr>
              <a:t>Друзья здоровья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8062664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148064" y="4149080"/>
            <a:ext cx="2520280" cy="1512168"/>
          </a:xfrm>
          <a:prstGeom prst="rect">
            <a:avLst/>
          </a:prstGeom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220072" y="4149080"/>
            <a:ext cx="2664296" cy="1656184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491880" y="2348880"/>
            <a:ext cx="2520280" cy="1584176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228184" y="2348880"/>
            <a:ext cx="2520280" cy="1584176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547664" y="4149080"/>
            <a:ext cx="2664296" cy="1584176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83568" y="2348880"/>
            <a:ext cx="2520280" cy="1584176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Тема Office">
  <a:themeElements>
    <a:clrScheme name="Другая 8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221</Words>
  <Application>Microsoft Office PowerPoint</Application>
  <PresentationFormat>Экран (4:3)</PresentationFormat>
  <Paragraphs>61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Matilda</vt:lpstr>
      <vt:lpstr>Bookman Old Style</vt:lpstr>
      <vt:lpstr>Times New Roman</vt:lpstr>
      <vt:lpstr>1_Тема Office</vt:lpstr>
      <vt:lpstr>Слайд 1</vt:lpstr>
      <vt:lpstr>Педагогическая цель: </vt:lpstr>
      <vt:lpstr>Слайд 3</vt:lpstr>
      <vt:lpstr> Планируемые результаты</vt:lpstr>
      <vt:lpstr>Слайд 5</vt:lpstr>
      <vt:lpstr>Структура  урока</vt:lpstr>
      <vt:lpstr>Друзья здоровья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Тетрадь на спирали</dc:title>
  <dc:creator>Фокина Лидия Петровна</dc:creator>
  <cp:keywords>Шаблон презентации</cp:keywords>
  <cp:lastModifiedBy>Зоя Николаевна</cp:lastModifiedBy>
  <cp:revision>111</cp:revision>
  <dcterms:created xsi:type="dcterms:W3CDTF">2014-07-06T18:18:01Z</dcterms:created>
  <dcterms:modified xsi:type="dcterms:W3CDTF">2018-12-14T03:23:39Z</dcterms:modified>
</cp:coreProperties>
</file>